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4" r:id="rId5"/>
    <p:sldId id="259" r:id="rId6"/>
    <p:sldId id="260" r:id="rId7"/>
    <p:sldId id="261" r:id="rId8"/>
    <p:sldId id="262" r:id="rId9"/>
    <p:sldId id="263"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CCFF"/>
    <a:srgbClr val="6600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522"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153332F8-FC81-4BBA-A252-77BE7C5DAE92}" type="datetimeFigureOut">
              <a:rPr lang="en-US" smtClean="0"/>
              <a:t>12/20/2012</a:t>
            </a:fld>
            <a:endParaRPr lang="en-US"/>
          </a:p>
        </p:txBody>
      </p:sp>
      <p:sp>
        <p:nvSpPr>
          <p:cNvPr id="17" name="Footer Placeholder 16"/>
          <p:cNvSpPr>
            <a:spLocks noGrp="1"/>
          </p:cNvSpPr>
          <p:nvPr>
            <p:ph type="ftr" sz="quarter" idx="11"/>
          </p:nvPr>
        </p:nvSpPr>
        <p:spPr/>
        <p:txBody>
          <a:bodyPr/>
          <a:lstStyle>
            <a:extLst/>
          </a:lstStyle>
          <a:p>
            <a:endParaRPr lang="en-US"/>
          </a:p>
        </p:txBody>
      </p:sp>
      <p:sp>
        <p:nvSpPr>
          <p:cNvPr id="29" name="Slide Number Placeholder 28"/>
          <p:cNvSpPr>
            <a:spLocks noGrp="1"/>
          </p:cNvSpPr>
          <p:nvPr>
            <p:ph type="sldNum" sz="quarter" idx="12"/>
          </p:nvPr>
        </p:nvSpPr>
        <p:spPr/>
        <p:txBody>
          <a:bodyPr/>
          <a:lstStyle>
            <a:extLst/>
          </a:lstStyle>
          <a:p>
            <a:fld id="{D9407650-CBA3-4B37-8143-D3060CFD1EB6}" type="slidenum">
              <a:rPr lang="en-US" smtClean="0"/>
              <a:t>‹#›</a:t>
            </a:fld>
            <a:endParaRPr lang="en-US"/>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53332F8-FC81-4BBA-A252-77BE7C5DAE92}" type="datetimeFigureOut">
              <a:rPr lang="en-US" smtClean="0"/>
              <a:t>12/20/2012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9407650-CBA3-4B37-8143-D3060CFD1EB6}"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53332F8-FC81-4BBA-A252-77BE7C5DAE92}" type="datetimeFigureOut">
              <a:rPr lang="en-US" smtClean="0"/>
              <a:t>12/20/2012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9407650-CBA3-4B37-8143-D3060CFD1EB6}"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53332F8-FC81-4BBA-A252-77BE7C5DAE92}" type="datetimeFigureOut">
              <a:rPr lang="en-US" smtClean="0"/>
              <a:t>12/20/2012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9407650-CBA3-4B37-8143-D3060CFD1EB6}"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53332F8-FC81-4BBA-A252-77BE7C5DAE92}" type="datetimeFigureOut">
              <a:rPr lang="en-US" smtClean="0"/>
              <a:t>12/20/2012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9407650-CBA3-4B37-8143-D3060CFD1EB6}" type="slidenum">
              <a:rPr lang="en-US" smtClean="0"/>
              <a:t>‹#›</a:t>
            </a:fld>
            <a:endParaRPr lang="en-US"/>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53332F8-FC81-4BBA-A252-77BE7C5DAE92}" type="datetimeFigureOut">
              <a:rPr lang="en-US" smtClean="0"/>
              <a:t>12/20/2012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D9407650-CBA3-4B37-8143-D3060CFD1EB6}"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53332F8-FC81-4BBA-A252-77BE7C5DAE92}" type="datetimeFigureOut">
              <a:rPr lang="en-US" smtClean="0"/>
              <a:t>12/20/2012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D9407650-CBA3-4B37-8143-D3060CFD1EB6}" type="slidenum">
              <a:rPr lang="en-US" smtClean="0"/>
              <a:t>‹#›</a:t>
            </a:fld>
            <a:endParaRPr lang="en-US"/>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153332F8-FC81-4BBA-A252-77BE7C5DAE92}" type="datetimeFigureOut">
              <a:rPr lang="en-US" smtClean="0"/>
              <a:t>12/20/2012</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D9407650-CBA3-4B37-8143-D3060CFD1EB6}"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153332F8-FC81-4BBA-A252-77BE7C5DAE92}" type="datetimeFigureOut">
              <a:rPr lang="en-US" smtClean="0"/>
              <a:t>12/20/2012</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D9407650-CBA3-4B37-8143-D3060CFD1EB6}"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53332F8-FC81-4BBA-A252-77BE7C5DAE92}" type="datetimeFigureOut">
              <a:rPr lang="en-US" smtClean="0"/>
              <a:t>12/20/2012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D9407650-CBA3-4B37-8143-D3060CFD1EB6}"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153332F8-FC81-4BBA-A252-77BE7C5DAE92}" type="datetimeFigureOut">
              <a:rPr lang="en-US" smtClean="0"/>
              <a:t>12/20/2012</a:t>
            </a:fld>
            <a:endParaRPr lang="en-US"/>
          </a:p>
        </p:txBody>
      </p:sp>
      <p:sp>
        <p:nvSpPr>
          <p:cNvPr id="6" name="Footer Placeholder 5"/>
          <p:cNvSpPr>
            <a:spLocks noGrp="1"/>
          </p:cNvSpPr>
          <p:nvPr>
            <p:ph type="ftr" sz="quarter" idx="11"/>
          </p:nvPr>
        </p:nvSpPr>
        <p:spPr>
          <a:xfrm>
            <a:off x="914400" y="55499"/>
            <a:ext cx="5562600" cy="365125"/>
          </a:xfrm>
        </p:spPr>
        <p:txBody>
          <a:bodyPr/>
          <a:lstStyle>
            <a:extLst/>
          </a:lstStyle>
          <a:p>
            <a:endParaRPr lang="en-US"/>
          </a:p>
        </p:txBody>
      </p:sp>
      <p:sp>
        <p:nvSpPr>
          <p:cNvPr id="7" name="Slide Number Placeholder 6"/>
          <p:cNvSpPr>
            <a:spLocks noGrp="1"/>
          </p:cNvSpPr>
          <p:nvPr>
            <p:ph type="sldNum" sz="quarter" idx="12"/>
          </p:nvPr>
        </p:nvSpPr>
        <p:spPr>
          <a:xfrm>
            <a:off x="8610600" y="55499"/>
            <a:ext cx="457200" cy="365125"/>
          </a:xfrm>
        </p:spPr>
        <p:txBody>
          <a:bodyPr/>
          <a:lstStyle>
            <a:extLst/>
          </a:lstStyle>
          <a:p>
            <a:fld id="{D9407650-CBA3-4B37-8143-D3060CFD1EB6}"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153332F8-FC81-4BBA-A252-77BE7C5DAE92}" type="datetimeFigureOut">
              <a:rPr lang="en-US" smtClean="0"/>
              <a:t>12/20/2012</a:t>
            </a:fld>
            <a:endParaRPr lang="en-US"/>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US"/>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D9407650-CBA3-4B37-8143-D3060CFD1EB6}"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hyperlink" Target="http://www.smithsonianmag.com/history-archaeology/The-Legend-of-Dolley-Madisons-Red-Velvet-Dress.html?c=y&amp;page=2"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www.history.com/topics/dolley-madison/videos#dolley-madison-saves-washingtons-portrait" TargetMode="Externa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whitehousehistory.org/whha_timelines/timelines_presidents-01.html" TargetMode="External"/><Relationship Id="rId2" Type="http://schemas.openxmlformats.org/officeDocument/2006/relationships/hyperlink" Target="http://www.whitehousehistory.org/whha_timelines/timelines_presidents-04.html"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www.whitehousehistory.org/whha_timelines/timelines_first-ladies-04.html"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smtClean="0"/>
              <a:t>Dolley</a:t>
            </a:r>
            <a:r>
              <a:rPr lang="en-US" dirty="0" smtClean="0"/>
              <a:t> Madison</a:t>
            </a:r>
            <a:endParaRPr lang="en-US" dirty="0"/>
          </a:p>
        </p:txBody>
      </p:sp>
      <p:sp>
        <p:nvSpPr>
          <p:cNvPr id="3" name="Subtitle 2"/>
          <p:cNvSpPr>
            <a:spLocks noGrp="1"/>
          </p:cNvSpPr>
          <p:nvPr>
            <p:ph type="subTitle" idx="1"/>
          </p:nvPr>
        </p:nvSpPr>
        <p:spPr/>
        <p:txBody>
          <a:bodyPr/>
          <a:lstStyle/>
          <a:p>
            <a:r>
              <a:rPr lang="en-US" dirty="0" smtClean="0"/>
              <a:t>America’s 1</a:t>
            </a:r>
            <a:r>
              <a:rPr lang="en-US" baseline="30000" dirty="0" smtClean="0"/>
              <a:t>st</a:t>
            </a:r>
            <a:r>
              <a:rPr lang="en-US" dirty="0" smtClean="0"/>
              <a:t> “First Lady”:</a:t>
            </a:r>
            <a:endParaRPr lang="en-US" dirty="0"/>
          </a:p>
        </p:txBody>
      </p:sp>
      <p:pic>
        <p:nvPicPr>
          <p:cNvPr id="23554" name="Picture 2" descr="http://upload.wikimedia.org/wikipedia/commons/thumb/8/8b/Dolley_Madison.jpg/220px-Dolley_Madison.jpg"/>
          <p:cNvPicPr>
            <a:picLocks noChangeAspect="1" noChangeArrowheads="1"/>
          </p:cNvPicPr>
          <p:nvPr/>
        </p:nvPicPr>
        <p:blipFill>
          <a:blip r:embed="rId2" cstate="print"/>
          <a:srcRect/>
          <a:stretch>
            <a:fillRect/>
          </a:stretch>
        </p:blipFill>
        <p:spPr bwMode="auto">
          <a:xfrm>
            <a:off x="5638800" y="685800"/>
            <a:ext cx="2895600" cy="3540530"/>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The Legend of </a:t>
            </a:r>
            <a:r>
              <a:rPr lang="en-US" b="1" dirty="0" err="1" smtClean="0"/>
              <a:t>Dolley</a:t>
            </a:r>
            <a:r>
              <a:rPr lang="en-US" b="1" dirty="0" smtClean="0"/>
              <a:t> Madison’s Red Velvet Dress </a:t>
            </a:r>
            <a:br>
              <a:rPr lang="en-US" b="1" dirty="0" smtClean="0"/>
            </a:br>
            <a:r>
              <a:rPr lang="en-US" sz="2000" b="1" dirty="0" smtClean="0"/>
              <a:t>Before the burning of the White House, the First Lady saved some red draperies. Could she have made a dress from them? </a:t>
            </a:r>
            <a:r>
              <a:rPr lang="en-US" b="1" dirty="0" smtClean="0"/>
              <a:t/>
            </a:r>
            <a:br>
              <a:rPr lang="en-US" b="1" dirty="0" smtClean="0"/>
            </a:br>
            <a:r>
              <a:rPr lang="en-US" dirty="0" smtClean="0"/>
              <a:t/>
            </a:r>
            <a:br>
              <a:rPr lang="en-US" dirty="0" smtClean="0"/>
            </a:br>
            <a:r>
              <a:rPr lang="en-US" dirty="0" smtClean="0"/>
              <a:t/>
            </a:r>
            <a:br>
              <a:rPr lang="en-US" dirty="0" smtClean="0"/>
            </a:br>
            <a:r>
              <a:rPr lang="en-US" dirty="0" smtClean="0"/>
              <a:t/>
            </a:r>
            <a:br>
              <a:rPr lang="en-US" dirty="0" smtClean="0"/>
            </a:br>
            <a:endParaRPr lang="en-US" dirty="0"/>
          </a:p>
        </p:txBody>
      </p:sp>
      <p:pic>
        <p:nvPicPr>
          <p:cNvPr id="34818" name="Picture 2" descr="Dolley Madison red dress"/>
          <p:cNvPicPr>
            <a:picLocks noChangeAspect="1" noChangeArrowheads="1"/>
          </p:cNvPicPr>
          <p:nvPr/>
        </p:nvPicPr>
        <p:blipFill>
          <a:blip r:embed="rId2" cstate="print"/>
          <a:srcRect/>
          <a:stretch>
            <a:fillRect/>
          </a:stretch>
        </p:blipFill>
        <p:spPr bwMode="auto">
          <a:xfrm>
            <a:off x="609600" y="3124200"/>
            <a:ext cx="5029200" cy="2391062"/>
          </a:xfrm>
          <a:prstGeom prst="rect">
            <a:avLst/>
          </a:prstGeom>
          <a:noFill/>
        </p:spPr>
      </p:pic>
      <p:pic>
        <p:nvPicPr>
          <p:cNvPr id="34820" name="Picture 4" descr="Dolley Madison red dress"/>
          <p:cNvPicPr>
            <a:picLocks noChangeAspect="1" noChangeArrowheads="1"/>
          </p:cNvPicPr>
          <p:nvPr/>
        </p:nvPicPr>
        <p:blipFill>
          <a:blip r:embed="rId3" cstate="print"/>
          <a:srcRect/>
          <a:stretch>
            <a:fillRect/>
          </a:stretch>
        </p:blipFill>
        <p:spPr bwMode="auto">
          <a:xfrm>
            <a:off x="6172200" y="2590800"/>
            <a:ext cx="2019300" cy="3914776"/>
          </a:xfrm>
          <a:prstGeom prst="rect">
            <a:avLst/>
          </a:prstGeom>
          <a:noFill/>
        </p:spPr>
      </p:pic>
      <p:sp>
        <p:nvSpPr>
          <p:cNvPr id="6" name="TextBox 5"/>
          <p:cNvSpPr txBox="1"/>
          <p:nvPr/>
        </p:nvSpPr>
        <p:spPr>
          <a:xfrm>
            <a:off x="609600" y="5791200"/>
            <a:ext cx="4953000" cy="1015663"/>
          </a:xfrm>
          <a:prstGeom prst="rect">
            <a:avLst/>
          </a:prstGeom>
          <a:noFill/>
        </p:spPr>
        <p:txBody>
          <a:bodyPr wrap="square" rtlCol="0">
            <a:spAutoFit/>
          </a:bodyPr>
          <a:lstStyle/>
          <a:p>
            <a:r>
              <a:rPr lang="en-US" dirty="0" smtClean="0"/>
              <a:t>View website for more details:</a:t>
            </a:r>
          </a:p>
          <a:p>
            <a:r>
              <a:rPr lang="en-US" sz="1400" dirty="0" smtClean="0">
                <a:hlinkClick r:id="rId4"/>
              </a:rPr>
              <a:t>http://www.smithsonianmag.com/history-archaeology/The-Legend-of-Dolley-Madisons-Red-Velvet-Dress.html?c=y&amp;page=2</a:t>
            </a:r>
            <a:endParaRPr lang="en-US" sz="14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Dolley</a:t>
            </a:r>
            <a:r>
              <a:rPr lang="en-US" dirty="0" smtClean="0"/>
              <a:t> Madison was born in Greensboro, North Carolina.</a:t>
            </a:r>
            <a:endParaRPr lang="en-US" dirty="0"/>
          </a:p>
        </p:txBody>
      </p:sp>
      <p:pic>
        <p:nvPicPr>
          <p:cNvPr id="26626" name="Picture 2" descr="http://img.groundspeak.com/waymarking/display/05a5bdc4-bdcd-4f9d-b612-50e4fcbac52a.jpg"/>
          <p:cNvPicPr>
            <a:picLocks noChangeAspect="1" noChangeArrowheads="1"/>
          </p:cNvPicPr>
          <p:nvPr/>
        </p:nvPicPr>
        <p:blipFill>
          <a:blip r:embed="rId2" cstate="print"/>
          <a:srcRect/>
          <a:stretch>
            <a:fillRect/>
          </a:stretch>
        </p:blipFill>
        <p:spPr bwMode="auto">
          <a:xfrm>
            <a:off x="762000" y="2057400"/>
            <a:ext cx="3556000" cy="2667000"/>
          </a:xfrm>
          <a:prstGeom prst="rect">
            <a:avLst/>
          </a:prstGeom>
          <a:noFill/>
        </p:spPr>
      </p:pic>
      <p:pic>
        <p:nvPicPr>
          <p:cNvPr id="26628" name="Picture 4" descr="http://www.alanberryarchitect.com/_images/Dolley%20Madison/Exterior.jpg"/>
          <p:cNvPicPr>
            <a:picLocks noChangeAspect="1" noChangeArrowheads="1"/>
          </p:cNvPicPr>
          <p:nvPr/>
        </p:nvPicPr>
        <p:blipFill>
          <a:blip r:embed="rId3" cstate="print"/>
          <a:srcRect/>
          <a:stretch>
            <a:fillRect/>
          </a:stretch>
        </p:blipFill>
        <p:spPr bwMode="auto">
          <a:xfrm>
            <a:off x="4648200" y="2133600"/>
            <a:ext cx="3810000" cy="2562226"/>
          </a:xfrm>
          <a:prstGeom prst="rect">
            <a:avLst/>
          </a:prstGeom>
          <a:noFill/>
        </p:spPr>
      </p:pic>
      <p:sp>
        <p:nvSpPr>
          <p:cNvPr id="6" name="Rectangle 5"/>
          <p:cNvSpPr/>
          <p:nvPr/>
        </p:nvSpPr>
        <p:spPr>
          <a:xfrm>
            <a:off x="685800" y="5105400"/>
            <a:ext cx="8107091" cy="954107"/>
          </a:xfrm>
          <a:prstGeom prst="rect">
            <a:avLst/>
          </a:prstGeom>
          <a:noFill/>
        </p:spPr>
        <p:txBody>
          <a:bodyPr wrap="none" lIns="91440" tIns="45720" rIns="91440" bIns="45720">
            <a:spAutoFit/>
          </a:bodyPr>
          <a:lstStyle/>
          <a:p>
            <a:pPr algn="ctr"/>
            <a:r>
              <a:rPr lang="en-US" sz="2800" b="1" cap="none" spc="0" dirty="0" smtClean="0">
                <a:ln w="18000">
                  <a:solidFill>
                    <a:schemeClr val="accent2">
                      <a:satMod val="140000"/>
                    </a:schemeClr>
                  </a:solidFill>
                  <a:prstDash val="solid"/>
                  <a:miter lim="800000"/>
                </a:ln>
                <a:solidFill>
                  <a:srgbClr val="66CCFF"/>
                </a:solidFill>
                <a:effectLst>
                  <a:outerShdw blurRad="25500" dist="23000" dir="7020000" algn="tl">
                    <a:srgbClr val="000000">
                      <a:alpha val="50000"/>
                    </a:srgbClr>
                  </a:outerShdw>
                </a:effectLst>
              </a:rPr>
              <a:t>The home she was born in has</a:t>
            </a:r>
          </a:p>
          <a:p>
            <a:pPr algn="ctr"/>
            <a:r>
              <a:rPr lang="en-US" sz="2800" b="1" dirty="0" smtClean="0">
                <a:ln w="18000">
                  <a:solidFill>
                    <a:schemeClr val="accent2">
                      <a:satMod val="140000"/>
                    </a:schemeClr>
                  </a:solidFill>
                  <a:prstDash val="solid"/>
                  <a:miter lim="800000"/>
                </a:ln>
                <a:solidFill>
                  <a:srgbClr val="66CCFF"/>
                </a:solidFill>
                <a:effectLst>
                  <a:outerShdw blurRad="25500" dist="23000" dir="7020000" algn="tl">
                    <a:srgbClr val="000000">
                      <a:alpha val="50000"/>
                    </a:srgbClr>
                  </a:outerShdw>
                </a:effectLst>
              </a:rPr>
              <a:t>been relocated to the Greensboro History Museum.</a:t>
            </a:r>
            <a:endParaRPr lang="en-US" sz="2800" b="1" cap="none" spc="0" dirty="0">
              <a:ln w="18000">
                <a:solidFill>
                  <a:schemeClr val="accent2">
                    <a:satMod val="140000"/>
                  </a:schemeClr>
                </a:solidFill>
                <a:prstDash val="solid"/>
                <a:miter lim="800000"/>
              </a:ln>
              <a:solidFill>
                <a:srgbClr val="66CCFF"/>
              </a:solidFill>
              <a:effectLst>
                <a:outerShdw blurRad="25500" dist="23000" dir="7020000" algn="tl">
                  <a:srgbClr val="000000">
                    <a:alpha val="50000"/>
                  </a:srgbClr>
                </a:outerShdw>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4572000" cy="5736336"/>
          </a:xfrm>
        </p:spPr>
        <p:txBody>
          <a:bodyPr/>
          <a:lstStyle/>
          <a:p>
            <a:r>
              <a:rPr lang="en-US" dirty="0" err="1" smtClean="0"/>
              <a:t>Dolley</a:t>
            </a:r>
            <a:r>
              <a:rPr lang="en-US" dirty="0" smtClean="0"/>
              <a:t> was born into a Quaker family, but grew up to become the wife of President James Madison.  She established the role of First Lady.</a:t>
            </a:r>
            <a:endParaRPr lang="en-US" dirty="0"/>
          </a:p>
        </p:txBody>
      </p:sp>
      <p:pic>
        <p:nvPicPr>
          <p:cNvPr id="27650" name="Picture 2" descr="File:Dolly Madison.jpg"/>
          <p:cNvPicPr>
            <a:picLocks noChangeAspect="1" noChangeArrowheads="1"/>
          </p:cNvPicPr>
          <p:nvPr/>
        </p:nvPicPr>
        <p:blipFill>
          <a:blip r:embed="rId2" cstate="print"/>
          <a:srcRect/>
          <a:stretch>
            <a:fillRect/>
          </a:stretch>
        </p:blipFill>
        <p:spPr bwMode="auto">
          <a:xfrm>
            <a:off x="5181600" y="1219200"/>
            <a:ext cx="3538529" cy="4343400"/>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143000" y="3886200"/>
            <a:ext cx="3312125" cy="461665"/>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2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Click picture for video…</a:t>
            </a:r>
            <a:endParaRPr lang="en-US" sz="2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31748" name="Picture 4" descr="Dolley Madison rescue of George Washington portrait">
            <a:hlinkClick r:id="rId2"/>
          </p:cNvPr>
          <p:cNvPicPr>
            <a:picLocks noChangeAspect="1" noChangeArrowheads="1"/>
          </p:cNvPicPr>
          <p:nvPr/>
        </p:nvPicPr>
        <p:blipFill>
          <a:blip r:embed="rId3" cstate="print"/>
          <a:srcRect/>
          <a:stretch>
            <a:fillRect/>
          </a:stretch>
        </p:blipFill>
        <p:spPr bwMode="auto">
          <a:xfrm>
            <a:off x="381000" y="838200"/>
            <a:ext cx="6010275" cy="285750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0"/>
            <a:ext cx="4114800" cy="6117336"/>
          </a:xfrm>
        </p:spPr>
        <p:txBody>
          <a:bodyPr/>
          <a:lstStyle/>
          <a:p>
            <a:r>
              <a:rPr lang="en-US" sz="3600" dirty="0" smtClean="0"/>
              <a:t>She is most famous for saving this painting of George Washington.</a:t>
            </a:r>
            <a:br>
              <a:rPr lang="en-US" sz="3600" dirty="0" smtClean="0"/>
            </a:br>
            <a:r>
              <a:rPr lang="en-US" sz="3600" dirty="0" smtClean="0"/>
              <a:t/>
            </a:r>
            <a:br>
              <a:rPr lang="en-US" sz="3600" dirty="0" smtClean="0"/>
            </a:br>
            <a:r>
              <a:rPr lang="en-US" sz="3600" dirty="0" smtClean="0"/>
              <a:t>Why do you think she felt that it was important to save this portrait?</a:t>
            </a:r>
            <a:endParaRPr lang="en-US" sz="3600" dirty="0"/>
          </a:p>
        </p:txBody>
      </p:sp>
      <p:pic>
        <p:nvPicPr>
          <p:cNvPr id="28674" name="Picture 2" descr="Image: The portrait of Washington saved by Dolley Madison. White House Collection"/>
          <p:cNvPicPr>
            <a:picLocks noChangeAspect="1" noChangeArrowheads="1"/>
          </p:cNvPicPr>
          <p:nvPr/>
        </p:nvPicPr>
        <p:blipFill>
          <a:blip r:embed="rId2" cstate="print"/>
          <a:srcRect/>
          <a:stretch>
            <a:fillRect/>
          </a:stretch>
        </p:blipFill>
        <p:spPr bwMode="auto">
          <a:xfrm>
            <a:off x="5105400" y="1066800"/>
            <a:ext cx="3352800" cy="5303521"/>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763000" cy="6858000"/>
          </a:xfrm>
        </p:spPr>
        <p:txBody>
          <a:bodyPr/>
          <a:lstStyle/>
          <a:p>
            <a:r>
              <a:rPr lang="en-US" sz="1400" b="1" i="1" dirty="0" smtClean="0">
                <a:latin typeface="Century Gothic" pitchFamily="34" charset="0"/>
              </a:rPr>
              <a:t>Extract </a:t>
            </a:r>
            <a:r>
              <a:rPr lang="en-US" sz="1400" b="1" i="1" dirty="0" smtClean="0">
                <a:latin typeface="Century Gothic" pitchFamily="34" charset="0"/>
              </a:rPr>
              <a:t>from a letter to my Sister published in the sketch of my life written for the "National Portrait Gallery"</a:t>
            </a:r>
            <a:r>
              <a:rPr lang="en-US" sz="1400" dirty="0" smtClean="0">
                <a:latin typeface="Century Gothic" pitchFamily="34" charset="0"/>
              </a:rPr>
              <a:t>  </a:t>
            </a:r>
            <a:br>
              <a:rPr lang="en-US" sz="1400" dirty="0" smtClean="0">
                <a:latin typeface="Century Gothic" pitchFamily="34" charset="0"/>
              </a:rPr>
            </a:br>
            <a:r>
              <a:rPr lang="en-US" sz="1400" dirty="0" smtClean="0">
                <a:latin typeface="Century Gothic" pitchFamily="34" charset="0"/>
              </a:rPr>
              <a:t>Dear Sister, 							 </a:t>
            </a:r>
            <a:r>
              <a:rPr lang="en-US" sz="1400" dirty="0" smtClean="0">
                <a:latin typeface="Century Gothic" pitchFamily="34" charset="0"/>
              </a:rPr>
              <a:t>Tuesday </a:t>
            </a:r>
            <a:r>
              <a:rPr lang="en-US" sz="1400" dirty="0" err="1" smtClean="0">
                <a:latin typeface="Century Gothic" pitchFamily="34" charset="0"/>
              </a:rPr>
              <a:t>Augt</a:t>
            </a:r>
            <a:r>
              <a:rPr lang="en-US" sz="1400" dirty="0" smtClean="0">
                <a:latin typeface="Century Gothic" pitchFamily="34" charset="0"/>
              </a:rPr>
              <a:t>. 23d. 1814. </a:t>
            </a:r>
            <a:br>
              <a:rPr lang="en-US" sz="1400" dirty="0" smtClean="0">
                <a:latin typeface="Century Gothic" pitchFamily="34" charset="0"/>
              </a:rPr>
            </a:br>
            <a:r>
              <a:rPr lang="en-US" sz="1400" dirty="0" smtClean="0">
                <a:latin typeface="Century Gothic" pitchFamily="34" charset="0"/>
              </a:rPr>
              <a:t/>
            </a:r>
            <a:br>
              <a:rPr lang="en-US" sz="1400" dirty="0" smtClean="0">
                <a:latin typeface="Century Gothic" pitchFamily="34" charset="0"/>
              </a:rPr>
            </a:br>
            <a:r>
              <a:rPr lang="en-US" sz="1400" dirty="0" smtClean="0">
                <a:latin typeface="Century Gothic" pitchFamily="34" charset="0"/>
              </a:rPr>
              <a:t>	My </a:t>
            </a:r>
            <a:r>
              <a:rPr lang="en-US" sz="1400" dirty="0" smtClean="0">
                <a:latin typeface="Century Gothic" pitchFamily="34" charset="0"/>
              </a:rPr>
              <a:t>husband left me yesterday </a:t>
            </a:r>
            <a:r>
              <a:rPr lang="en-US" sz="1400" dirty="0" err="1" smtClean="0">
                <a:latin typeface="Century Gothic" pitchFamily="34" charset="0"/>
              </a:rPr>
              <a:t>morng</a:t>
            </a:r>
            <a:r>
              <a:rPr lang="en-US" sz="1400" dirty="0" smtClean="0">
                <a:latin typeface="Century Gothic" pitchFamily="34" charset="0"/>
              </a:rPr>
              <a:t>. to join Gen. Winder. He enquired anxiously whether I had courage, or firmness to remain in the President's house until his return, on the morrow, or succeeding day, and on my assurance that I had no fear but for him and the success of our army, he left me, beseeching me to take care of myself, and of the cabinet papers, public and private. I have since recd. two </a:t>
            </a:r>
            <a:r>
              <a:rPr lang="en-US" sz="1400" dirty="0" err="1" smtClean="0">
                <a:latin typeface="Century Gothic" pitchFamily="34" charset="0"/>
              </a:rPr>
              <a:t>despatches</a:t>
            </a:r>
            <a:r>
              <a:rPr lang="en-US" sz="1400" dirty="0" smtClean="0">
                <a:latin typeface="Century Gothic" pitchFamily="34" charset="0"/>
              </a:rPr>
              <a:t> from him, written with a pencil; the last is alarming, because he desires I should be ready at a moment's warning to enter my carriage and leave the city; that the enemy seemed stronger than had been reported, and that it might happen that they would reach the city, with intention to destroy it. . . . . I am accordingly ready; I have pressed as many cabinet papers into trunks as to fill one carriage; our private property must be sacrificed, as it is impossible to procure wagons for its transportation. I am determined not to go myself until I see </a:t>
            </a:r>
            <a:r>
              <a:rPr lang="en-US" sz="1400" dirty="0" smtClean="0">
                <a:latin typeface="Century Gothic" pitchFamily="34" charset="0"/>
                <a:hlinkClick r:id="rId2"/>
              </a:rPr>
              <a:t>Mr. Madison</a:t>
            </a:r>
            <a:r>
              <a:rPr lang="en-US" sz="1400" dirty="0" smtClean="0">
                <a:latin typeface="Century Gothic" pitchFamily="34" charset="0"/>
              </a:rPr>
              <a:t> safe, and he can accompany me, as I hear of much hostility towards him, . . . disaffection stalks around us. . . . My friends and acquaintances are all gone; Even Col. C with his hundred men, who were stationed as a guard in the enclosure . . . . French John (a faithful domestic,) with his usual activity and resolution, offers to spike the cannon at the gate, and to lay a train of powder which would blow up the British, should they enter the house. To the last proposition I positively object, without being able, however, to make him understand why all advantages in war may not be taken.</a:t>
            </a:r>
            <a:br>
              <a:rPr lang="en-US" sz="1400" dirty="0" smtClean="0">
                <a:latin typeface="Century Gothic" pitchFamily="34" charset="0"/>
              </a:rPr>
            </a:br>
            <a:r>
              <a:rPr lang="en-US" sz="1400" dirty="0" smtClean="0">
                <a:latin typeface="Century Gothic" pitchFamily="34" charset="0"/>
              </a:rPr>
              <a:t>	Wednesday </a:t>
            </a:r>
            <a:r>
              <a:rPr lang="en-US" sz="1400" dirty="0" err="1" smtClean="0">
                <a:latin typeface="Century Gothic" pitchFamily="34" charset="0"/>
              </a:rPr>
              <a:t>morng</a:t>
            </a:r>
            <a:r>
              <a:rPr lang="en-US" sz="1400" dirty="0" smtClean="0">
                <a:latin typeface="Century Gothic" pitchFamily="34" charset="0"/>
              </a:rPr>
              <a:t>., twelve o'clock. Since sunrise I have been turning my spy glass in every direction and watching with unwearied anxiety, hoping to discern the approach of my dear husband and his friends; but, alas, I can descry only groups of military wandering in all directions, as if there was a lack of arms, or of spirit to fight for their own firesides!</a:t>
            </a:r>
            <a:br>
              <a:rPr lang="en-US" sz="1400" dirty="0" smtClean="0">
                <a:latin typeface="Century Gothic" pitchFamily="34" charset="0"/>
              </a:rPr>
            </a:br>
            <a:r>
              <a:rPr lang="en-US" sz="1400" dirty="0" smtClean="0">
                <a:latin typeface="Century Gothic" pitchFamily="34" charset="0"/>
              </a:rPr>
              <a:t>	Three </a:t>
            </a:r>
            <a:r>
              <a:rPr lang="en-US" sz="1400" dirty="0" smtClean="0">
                <a:latin typeface="Century Gothic" pitchFamily="34" charset="0"/>
              </a:rPr>
              <a:t>O'clock. Will you believe it, my Sister? We have had a battle or skirmish near Bladensburg, and I am still here within sound of the cannon! Mr. Madison comes not; may God protect him! Two messengers covered with dust, come to bid me fly; but I wait for him. . . . At this late hour a wagon has been procured, I have had it filled with the plate and most valuable portable articles belonging to the house; whether it will reach its destination; the Bank of Maryland, or fall into the hands of British soldiery, events must determine.</a:t>
            </a:r>
            <a:br>
              <a:rPr lang="en-US" sz="1400" dirty="0" smtClean="0">
                <a:latin typeface="Century Gothic" pitchFamily="34" charset="0"/>
              </a:rPr>
            </a:br>
            <a:r>
              <a:rPr lang="en-US" sz="1400" dirty="0" smtClean="0">
                <a:latin typeface="Century Gothic" pitchFamily="34" charset="0"/>
              </a:rPr>
              <a:t>	Our </a:t>
            </a:r>
            <a:r>
              <a:rPr lang="en-US" sz="1400" dirty="0" smtClean="0">
                <a:latin typeface="Century Gothic" pitchFamily="34" charset="0"/>
              </a:rPr>
              <a:t>kind friend, Mr. Carroll, has come to hasten my departure, and is in a very bad humor with me because I insist on waiting until the large picture of </a:t>
            </a:r>
            <a:r>
              <a:rPr lang="en-US" sz="1400" dirty="0" smtClean="0">
                <a:latin typeface="Century Gothic" pitchFamily="34" charset="0"/>
                <a:hlinkClick r:id="rId3"/>
              </a:rPr>
              <a:t>Gen. Washington</a:t>
            </a:r>
            <a:r>
              <a:rPr lang="en-US" sz="1400" dirty="0" smtClean="0">
                <a:latin typeface="Century Gothic" pitchFamily="34" charset="0"/>
              </a:rPr>
              <a:t> is secured, and it requires to be unscrewed from the wall. This process was found too tedious for these perilous moments; I have ordered the frame to be broken, and the canvass taken out it is done, and the precious portrait placed in the hands of two gentlemen of New York, for safe keeping. And now, dear sister, I must leave this house, or the retreating army will make me a prisoner in it, by filling up the road I am directed to take. When I shall again write you, or where I shall be tomorrow, I cannot tell!!</a:t>
            </a:r>
            <a:r>
              <a:rPr lang="en-US" dirty="0" smtClean="0"/>
              <a:t/>
            </a:r>
            <a:br>
              <a:rPr lang="en-US" dirty="0" smtClean="0"/>
            </a:b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Actual </a:t>
            </a:r>
            <a:br>
              <a:rPr lang="en-US" dirty="0" smtClean="0"/>
            </a:br>
            <a:r>
              <a:rPr lang="en-US" dirty="0" smtClean="0"/>
              <a:t>page </a:t>
            </a:r>
            <a:br>
              <a:rPr lang="en-US" dirty="0" smtClean="0"/>
            </a:br>
            <a:r>
              <a:rPr lang="en-US" dirty="0" smtClean="0"/>
              <a:t>of the </a:t>
            </a:r>
            <a:br>
              <a:rPr lang="en-US" dirty="0" smtClean="0"/>
            </a:br>
            <a:r>
              <a:rPr lang="en-US" dirty="0" smtClean="0"/>
              <a:t>letter </a:t>
            </a:r>
            <a:br>
              <a:rPr lang="en-US" dirty="0" smtClean="0"/>
            </a:br>
            <a:r>
              <a:rPr lang="en-US" dirty="0" smtClean="0"/>
              <a:t>(She </a:t>
            </a:r>
            <a:br>
              <a:rPr lang="en-US" dirty="0" smtClean="0"/>
            </a:br>
            <a:r>
              <a:rPr lang="en-US" dirty="0" smtClean="0"/>
              <a:t>mentions</a:t>
            </a:r>
            <a:br>
              <a:rPr lang="en-US" dirty="0" smtClean="0"/>
            </a:br>
            <a:r>
              <a:rPr lang="en-US" dirty="0" smtClean="0"/>
              <a:t>the </a:t>
            </a:r>
            <a:br>
              <a:rPr lang="en-US" dirty="0" smtClean="0"/>
            </a:br>
            <a:r>
              <a:rPr lang="en-US" dirty="0" smtClean="0"/>
              <a:t>painting):</a:t>
            </a:r>
            <a:endParaRPr lang="en-US" dirty="0"/>
          </a:p>
        </p:txBody>
      </p:sp>
      <p:pic>
        <p:nvPicPr>
          <p:cNvPr id="29698" name="Picture 2" descr="Image: Page three of Dolley Madison's letter to her sister. Library of Congress"/>
          <p:cNvPicPr>
            <a:picLocks noChangeAspect="1" noChangeArrowheads="1"/>
          </p:cNvPicPr>
          <p:nvPr/>
        </p:nvPicPr>
        <p:blipFill>
          <a:blip r:embed="rId2" cstate="print"/>
          <a:srcRect/>
          <a:stretch>
            <a:fillRect/>
          </a:stretch>
        </p:blipFill>
        <p:spPr bwMode="auto">
          <a:xfrm>
            <a:off x="3810000" y="150283"/>
            <a:ext cx="4591050" cy="6631517"/>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28600"/>
            <a:ext cx="7772400" cy="6117336"/>
          </a:xfrm>
        </p:spPr>
        <p:txBody>
          <a:bodyPr/>
          <a:lstStyle/>
          <a:p>
            <a:r>
              <a:rPr lang="en-US" sz="1400" dirty="0" smtClean="0"/>
              <a:t> </a:t>
            </a:r>
            <a:r>
              <a:rPr lang="en-US" sz="1600" dirty="0" smtClean="0"/>
              <a:t>Five months after the White House was burned, </a:t>
            </a:r>
            <a:r>
              <a:rPr lang="en-US" sz="1600" dirty="0" err="1" smtClean="0"/>
              <a:t>Dolley</a:t>
            </a:r>
            <a:r>
              <a:rPr lang="en-US" sz="1600" dirty="0" smtClean="0"/>
              <a:t> Madison wrote a letter to Mrs. Benjamin Latrobe, wife of the architect with whom </a:t>
            </a:r>
            <a:r>
              <a:rPr lang="en-US" sz="1600" dirty="0" err="1" smtClean="0"/>
              <a:t>Dolley</a:t>
            </a:r>
            <a:r>
              <a:rPr lang="en-US" sz="1600" dirty="0" smtClean="0"/>
              <a:t> had worked so closely on the White House's decoration. She described the events of August 1814. </a:t>
            </a:r>
            <a:r>
              <a:rPr lang="en-US" sz="1600" dirty="0" smtClean="0"/>
              <a:t/>
            </a:r>
            <a:br>
              <a:rPr lang="en-US" sz="1600" dirty="0" smtClean="0"/>
            </a:br>
            <a:r>
              <a:rPr lang="en-US" sz="1600" dirty="0" smtClean="0"/>
              <a:t/>
            </a:r>
            <a:br>
              <a:rPr lang="en-US" sz="1600" dirty="0" smtClean="0"/>
            </a:br>
            <a:r>
              <a:rPr lang="en-US" sz="1600" b="1" i="1" dirty="0" err="1" smtClean="0">
                <a:hlinkClick r:id="rId2"/>
              </a:rPr>
              <a:t>Dolley</a:t>
            </a:r>
            <a:r>
              <a:rPr lang="en-US" sz="1600" b="1" i="1" dirty="0" smtClean="0">
                <a:hlinkClick r:id="rId2"/>
              </a:rPr>
              <a:t> </a:t>
            </a:r>
            <a:r>
              <a:rPr lang="en-US" sz="1600" b="1" i="1" dirty="0" smtClean="0">
                <a:hlinkClick r:id="rId2"/>
              </a:rPr>
              <a:t>Madison</a:t>
            </a:r>
            <a:r>
              <a:rPr lang="en-US" sz="1600" b="1" i="1" dirty="0" smtClean="0"/>
              <a:t> to Mary Latrobe, December 3, 1814</a:t>
            </a:r>
            <a:r>
              <a:rPr lang="en-US" sz="1600" dirty="0" smtClean="0"/>
              <a:t>  |  </a:t>
            </a:r>
            <a:br>
              <a:rPr lang="en-US" sz="1600" dirty="0" smtClean="0"/>
            </a:br>
            <a:r>
              <a:rPr lang="en-US" sz="1600" dirty="0" smtClean="0"/>
              <a:t/>
            </a:r>
            <a:br>
              <a:rPr lang="en-US" sz="1600" dirty="0" smtClean="0"/>
            </a:br>
            <a:r>
              <a:rPr lang="en-US" sz="1600" dirty="0" smtClean="0"/>
              <a:t>Two hours before the enemy entered the city, I left the house where Mr. Latrobe’s elegant taste had been justly admired, and where you and I had so often wandered together; and on that </a:t>
            </a:r>
            <a:r>
              <a:rPr lang="en-US" sz="1600" i="1" dirty="0" smtClean="0"/>
              <a:t>very day</a:t>
            </a:r>
            <a:r>
              <a:rPr lang="en-US" sz="1600" dirty="0" smtClean="0"/>
              <a:t> I sent out the silver (nearly all) and velvet curtains and General Washington's picture, the Cabinet Papers, a few books, and the small clock - left everything else belonging to the public, our own valuable stores of every description, a part of my clothes, and all my servants' clothes, etc., etc. In short, it would fatigue you to read the list of </a:t>
            </a:r>
            <a:r>
              <a:rPr lang="en-US" sz="1600" i="1" dirty="0" smtClean="0"/>
              <a:t>my</a:t>
            </a:r>
            <a:r>
              <a:rPr lang="en-US" sz="1600" dirty="0" smtClean="0"/>
              <a:t> losses, or an account of the general </a:t>
            </a:r>
            <a:r>
              <a:rPr lang="en-US" sz="1600" i="1" dirty="0" smtClean="0"/>
              <a:t>dismay</a:t>
            </a:r>
            <a:r>
              <a:rPr lang="en-US" sz="1600" dirty="0" smtClean="0"/>
              <a:t> or particular distresses of your acquaintance.</a:t>
            </a:r>
            <a:br>
              <a:rPr lang="en-US" sz="1600" dirty="0" smtClean="0"/>
            </a:br>
            <a:r>
              <a:rPr lang="en-US" sz="1600" dirty="0" smtClean="0"/>
              <a:t/>
            </a:r>
            <a:br>
              <a:rPr lang="en-US" sz="1600" dirty="0" smtClean="0"/>
            </a:br>
            <a:r>
              <a:rPr lang="en-US" sz="1600" dirty="0" smtClean="0"/>
              <a:t>I confess that I was so unfeminine as to be free from fear, and willing to remain in the </a:t>
            </a:r>
            <a:r>
              <a:rPr lang="en-US" sz="1600" i="1" dirty="0" smtClean="0"/>
              <a:t>Castle!</a:t>
            </a:r>
            <a:r>
              <a:rPr lang="en-US" sz="1600" dirty="0" smtClean="0"/>
              <a:t> if I could have had a cannon through every window; but alas! those who should have placed them there fled before me, and my whole heart mourned for my country!</a:t>
            </a:r>
            <a:br>
              <a:rPr lang="en-US" sz="1600" dirty="0" smtClean="0"/>
            </a:br>
            <a:r>
              <a:rPr lang="en-US" sz="1600" dirty="0" smtClean="0"/>
              <a:t/>
            </a:r>
            <a:br>
              <a:rPr lang="en-US" sz="1600" dirty="0" smtClean="0"/>
            </a:br>
            <a:r>
              <a:rPr lang="en-US" sz="1600" dirty="0" smtClean="0"/>
              <a:t>I remained nearly three days out of town, but I cannot tell you what I felt on re-entering it "such destruction" such confusion. The fleet full in view and in the act of robbing Alexandria! The citizens expecting </a:t>
            </a:r>
            <a:r>
              <a:rPr lang="en-US" sz="1600" i="1" dirty="0" smtClean="0"/>
              <a:t>another visit</a:t>
            </a:r>
            <a:r>
              <a:rPr lang="en-US" sz="1600" dirty="0" smtClean="0"/>
              <a:t> - and at night the rockets were seen flying near us.</a:t>
            </a:r>
            <a:r>
              <a:rPr lang="en-US" sz="1400" dirty="0" smtClean="0"/>
              <a:t/>
            </a:r>
            <a:br>
              <a:rPr lang="en-US" sz="1400" dirty="0" smtClean="0"/>
            </a:br>
            <a:endParaRPr lang="en-US" sz="14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Compare the letters. </a:t>
            </a:r>
            <a:br>
              <a:rPr lang="en-US" dirty="0" smtClean="0"/>
            </a:br>
            <a:r>
              <a:rPr lang="en-US" dirty="0" smtClean="0"/>
              <a:t>What </a:t>
            </a:r>
            <a:r>
              <a:rPr lang="en-US" dirty="0" smtClean="0"/>
              <a:t>additional information do you learn about </a:t>
            </a:r>
            <a:r>
              <a:rPr lang="en-US" dirty="0" err="1" smtClean="0"/>
              <a:t>Dolley</a:t>
            </a:r>
            <a:r>
              <a:rPr lang="en-US" dirty="0" smtClean="0"/>
              <a:t> Madison and the White House in this letter? </a:t>
            </a:r>
            <a:r>
              <a:rPr lang="en-US" dirty="0" smtClean="0"/>
              <a:t/>
            </a:r>
            <a:br>
              <a:rPr lang="en-US" dirty="0" smtClean="0"/>
            </a:br>
            <a:r>
              <a:rPr lang="en-US" dirty="0" smtClean="0"/>
              <a:t/>
            </a:r>
            <a:br>
              <a:rPr lang="en-US" dirty="0" smtClean="0"/>
            </a:br>
            <a:r>
              <a:rPr lang="en-US" dirty="0" smtClean="0"/>
              <a:t>Which </a:t>
            </a:r>
            <a:r>
              <a:rPr lang="en-US" dirty="0" smtClean="0"/>
              <a:t>letter is more "emotional"? "Personal"? Explain your answers.</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90</TotalTime>
  <Words>168</Words>
  <Application>Microsoft Office PowerPoint</Application>
  <PresentationFormat>On-screen Show (4:3)</PresentationFormat>
  <Paragraphs>15</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Metro</vt:lpstr>
      <vt:lpstr>Dolley Madison</vt:lpstr>
      <vt:lpstr>Dolley Madison was born in Greensboro, North Carolina.</vt:lpstr>
      <vt:lpstr>Dolley was born into a Quaker family, but grew up to become the wife of President James Madison.  She established the role of First Lady.</vt:lpstr>
      <vt:lpstr>Slide 4</vt:lpstr>
      <vt:lpstr>She is most famous for saving this painting of George Washington.  Why do you think she felt that it was important to save this portrait?</vt:lpstr>
      <vt:lpstr>Extract from a letter to my Sister published in the sketch of my life written for the "National Portrait Gallery"   Dear Sister,         Tuesday Augt. 23d. 1814.    My husband left me yesterday morng. to join Gen. Winder. He enquired anxiously whether I had courage, or firmness to remain in the President's house until his return, on the morrow, or succeeding day, and on my assurance that I had no fear but for him and the success of our army, he left me, beseeching me to take care of myself, and of the cabinet papers, public and private. I have since recd. two despatches from him, written with a pencil; the last is alarming, because he desires I should be ready at a moment's warning to enter my carriage and leave the city; that the enemy seemed stronger than had been reported, and that it might happen that they would reach the city, with intention to destroy it. . . . . I am accordingly ready; I have pressed as many cabinet papers into trunks as to fill one carriage; our private property must be sacrificed, as it is impossible to procure wagons for its transportation. I am determined not to go myself until I see Mr. Madison safe, and he can accompany me, as I hear of much hostility towards him, . . . disaffection stalks around us. . . . My friends and acquaintances are all gone; Even Col. C with his hundred men, who were stationed as a guard in the enclosure . . . . French John (a faithful domestic,) with his usual activity and resolution, offers to spike the cannon at the gate, and to lay a train of powder which would blow up the British, should they enter the house. To the last proposition I positively object, without being able, however, to make him understand why all advantages in war may not be taken.  Wednesday morng., twelve o'clock. Since sunrise I have been turning my spy glass in every direction and watching with unwearied anxiety, hoping to discern the approach of my dear husband and his friends; but, alas, I can descry only groups of military wandering in all directions, as if there was a lack of arms, or of spirit to fight for their own firesides!  Three O'clock. Will you believe it, my Sister? We have had a battle or skirmish near Bladensburg, and I am still here within sound of the cannon! Mr. Madison comes not; may God protect him! Two messengers covered with dust, come to bid me fly; but I wait for him. . . . At this late hour a wagon has been procured, I have had it filled with the plate and most valuable portable articles belonging to the house; whether it will reach its destination; the Bank of Maryland, or fall into the hands of British soldiery, events must determine.  Our kind friend, Mr. Carroll, has come to hasten my departure, and is in a very bad humor with me because I insist on waiting until the large picture of Gen. Washington is secured, and it requires to be unscrewed from the wall. This process was found too tedious for these perilous moments; I have ordered the frame to be broken, and the canvass taken out it is done, and the precious portrait placed in the hands of two gentlemen of New York, for safe keeping. And now, dear sister, I must leave this house, or the retreating army will make me a prisoner in it, by filling up the road I am directed to take. When I shall again write you, or where I shall be tomorrow, I cannot tell!! </vt:lpstr>
      <vt:lpstr>Actual  page  of the  letter  (She  mentions the  painting):</vt:lpstr>
      <vt:lpstr> Five months after the White House was burned, Dolley Madison wrote a letter to Mrs. Benjamin Latrobe, wife of the architect with whom Dolley had worked so closely on the White House's decoration. She described the events of August 1814.   Dolley Madison to Mary Latrobe, December 3, 1814  |    Two hours before the enemy entered the city, I left the house where Mr. Latrobe’s elegant taste had been justly admired, and where you and I had so often wandered together; and on that very day I sent out the silver (nearly all) and velvet curtains and General Washington's picture, the Cabinet Papers, a few books, and the small clock - left everything else belonging to the public, our own valuable stores of every description, a part of my clothes, and all my servants' clothes, etc., etc. In short, it would fatigue you to read the list of my losses, or an account of the general dismay or particular distresses of your acquaintance.  I confess that I was so unfeminine as to be free from fear, and willing to remain in the Castle! if I could have had a cannon through every window; but alas! those who should have placed them there fled before me, and my whole heart mourned for my country!  I remained nearly three days out of town, but I cannot tell you what I felt on re-entering it "such destruction" such confusion. The fleet full in view and in the act of robbing Alexandria! The citizens expecting another visit - and at night the rockets were seen flying near us. </vt:lpstr>
      <vt:lpstr>Compare the letters.  What additional information do you learn about Dolley Madison and the White House in this letter?   Which letter is more "emotional"? "Personal"? Explain your answers.</vt:lpstr>
      <vt:lpstr>The Legend of Dolley Madison’s Red Velvet Dress  Before the burning of the White House, the First Lady saved some red draperies. Could she have made a dress from them?     </vt:lpstr>
    </vt:vector>
  </TitlesOfParts>
  <Company>Randolph County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Dolley Madison</dc:title>
  <dc:creator>lgarrison</dc:creator>
  <cp:lastModifiedBy>lgarrison</cp:lastModifiedBy>
  <cp:revision>8</cp:revision>
  <dcterms:created xsi:type="dcterms:W3CDTF">2012-12-20T16:50:23Z</dcterms:created>
  <dcterms:modified xsi:type="dcterms:W3CDTF">2012-12-20T18:20:42Z</dcterms:modified>
</cp:coreProperties>
</file>